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9" r:id="rId3"/>
    <p:sldId id="260" r:id="rId4"/>
    <p:sldId id="262" r:id="rId5"/>
    <p:sldId id="263" r:id="rId6"/>
    <p:sldId id="266" r:id="rId7"/>
    <p:sldId id="267" r:id="rId8"/>
    <p:sldId id="268" r:id="rId9"/>
    <p:sldId id="273" r:id="rId10"/>
    <p:sldId id="269" r:id="rId11"/>
    <p:sldId id="272" r:id="rId12"/>
    <p:sldId id="271" r:id="rId13"/>
    <p:sldId id="275" r:id="rId14"/>
    <p:sldId id="276" r:id="rId15"/>
    <p:sldId id="280" r:id="rId16"/>
    <p:sldId id="277" r:id="rId17"/>
    <p:sldId id="278" r:id="rId18"/>
  </p:sldIdLst>
  <p:sldSz cx="9144000" cy="6858000" type="screen4x3"/>
  <p:notesSz cx="7077075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4" autoAdjust="0"/>
    <p:restoredTop sz="82963" autoAdjust="0"/>
  </p:normalViewPr>
  <p:slideViewPr>
    <p:cSldViewPr snapToGrid="0" snapToObjects="1">
      <p:cViewPr>
        <p:scale>
          <a:sx n="85" d="100"/>
          <a:sy n="85" d="100"/>
        </p:scale>
        <p:origin x="-160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r">
              <a:defRPr sz="1200"/>
            </a:lvl1pPr>
          </a:lstStyle>
          <a:p>
            <a:fld id="{1A51BC8D-8AE1-D342-A557-2A8B09B2D571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56" tIns="47128" rIns="94256" bIns="47128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7708" y="4473853"/>
            <a:ext cx="5661660" cy="4238387"/>
          </a:xfrm>
          <a:prstGeom prst="rect">
            <a:avLst/>
          </a:prstGeom>
        </p:spPr>
        <p:txBody>
          <a:bodyPr vert="horz" lIns="94256" tIns="47128" rIns="94256" bIns="47128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08705" y="8946071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r">
              <a:defRPr sz="1200"/>
            </a:lvl1pPr>
          </a:lstStyle>
          <a:p>
            <a:fld id="{658D4F20-CD30-CB4A-83AD-42515FF3D3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17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4F20-CD30-CB4A-83AD-42515FF3D38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46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April 10, 2015</a:t>
            </a:fld>
            <a:endParaRPr lang="en-US" dirty="0" err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tmp"/><Relationship Id="rId4" Type="http://schemas.openxmlformats.org/officeDocument/2006/relationships/hyperlink" Target="http://www.seguridadaerea.gob.es/media/4003132/memoria_2006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sca.es/?portfolio=usca-y-aprocta-informan-que-la-ciaiac-ha-cerrado-en-falso-la-investigacion-sobre-los-may-days-de-ryanair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563958" y="1493579"/>
            <a:ext cx="6595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Myriad Pro" pitchFamily="34" charset="0"/>
              </a:rPr>
              <a:t>CIERRE DE LA PISTA 36L 18R DE BARAJAS. </a:t>
            </a:r>
          </a:p>
          <a:p>
            <a:pPr algn="ctr"/>
            <a:r>
              <a:rPr lang="es-ES" sz="2800" dirty="0" smtClean="0">
                <a:latin typeface="Myriad Pro" pitchFamily="34" charset="0"/>
              </a:rPr>
              <a:t> Impacto en la seguridad y fluidez de las operaciones. </a:t>
            </a:r>
            <a:endParaRPr lang="es-ES" sz="1200" dirty="0">
              <a:latin typeface="Myriad Pro" pitchFamily="34" charset="0"/>
            </a:endParaRPr>
          </a:p>
        </p:txBody>
      </p:sp>
      <p:pic>
        <p:nvPicPr>
          <p:cNvPr id="5" name="Picture 2" descr="C:\Users\DAVID\Desktop\6712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29" y="3094352"/>
            <a:ext cx="4579434" cy="285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7600649" y="5849925"/>
            <a:ext cx="130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Myriad Pro" pitchFamily="34" charset="0"/>
              </a:rPr>
              <a:t>Marzo 2015</a:t>
            </a:r>
            <a:endParaRPr lang="es-E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107199" y="1170193"/>
            <a:ext cx="7947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Myriad Pro" pitchFamily="34" charset="0"/>
              </a:rPr>
              <a:t>4.- Merma de seguridad por entrada en vigor de nuevos </a:t>
            </a:r>
            <a:r>
              <a:rPr lang="es-ES" sz="2000" b="1" dirty="0" err="1" smtClean="0">
                <a:latin typeface="Myriad Pro" pitchFamily="34" charset="0"/>
              </a:rPr>
              <a:t>procedimineto</a:t>
            </a:r>
            <a:r>
              <a:rPr lang="es-ES" sz="2000" b="1" dirty="0" smtClean="0">
                <a:latin typeface="Myriad Pro" pitchFamily="34" charset="0"/>
              </a:rPr>
              <a:t> </a:t>
            </a:r>
            <a:r>
              <a:rPr lang="es-ES" sz="2000" b="1" dirty="0" smtClean="0">
                <a:latin typeface="Myriad Pro" pitchFamily="34" charset="0"/>
              </a:rPr>
              <a:t>inadecuados.</a:t>
            </a:r>
          </a:p>
          <a:p>
            <a:pPr algn="ctr"/>
            <a:r>
              <a:rPr lang="es-ES" sz="2800" b="1" dirty="0" smtClean="0">
                <a:latin typeface="Myriad Pro" pitchFamily="34" charset="0"/>
              </a:rPr>
              <a:t> </a:t>
            </a:r>
          </a:p>
          <a:p>
            <a:pPr algn="ctr"/>
            <a:endParaRPr lang="es-ES" sz="1200" dirty="0">
              <a:latin typeface="Myriad Pro" pitchFamily="34" charset="0"/>
            </a:endParaRPr>
          </a:p>
        </p:txBody>
      </p:sp>
      <p:pic>
        <p:nvPicPr>
          <p:cNvPr id="3074" name="Picture 2" descr="C:\Users\DAVID\Desktop\PRESENTACION TMA\IMG_515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44" y="2061357"/>
            <a:ext cx="2868734" cy="214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AVID\Desktop\PRESENTACION TMA\IMG_515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44" y="4232587"/>
            <a:ext cx="2868734" cy="214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425599" y="2157339"/>
            <a:ext cx="3401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La aproximación a Barajas en ambas configuraciones se lleva a cabo mediante dos pre secuencias a este y oeste de las pistas, desde los sectores directores. </a:t>
            </a:r>
          </a:p>
          <a:p>
            <a:endParaRPr lang="es-ES" sz="2000" dirty="0"/>
          </a:p>
          <a:p>
            <a:r>
              <a:rPr lang="es-ES" sz="2000" dirty="0" smtClean="0"/>
              <a:t>Los procedimientos actuales establecen una separación entre </a:t>
            </a:r>
            <a:r>
              <a:rPr lang="es-ES" sz="2000" dirty="0" smtClean="0"/>
              <a:t>8 </a:t>
            </a:r>
            <a:r>
              <a:rPr lang="es-ES" sz="2000" dirty="0" smtClean="0"/>
              <a:t>y 12 millas  a criterio del controlador para que el </a:t>
            </a:r>
            <a:r>
              <a:rPr lang="es-ES" sz="2000" dirty="0" err="1" smtClean="0"/>
              <a:t>aproximador</a:t>
            </a:r>
            <a:r>
              <a:rPr lang="es-ES" sz="2000" dirty="0" smtClean="0"/>
              <a:t> inicial intercale ambas secuencias.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198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VID\Desktop\PRESENTACION TMA\IMG_51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817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4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5518419" y="1550018"/>
            <a:ext cx="34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Estos procedimientos han demostrado ser muy seguros, ya </a:t>
            </a:r>
            <a:r>
              <a:rPr lang="es-ES" sz="2200" dirty="0" smtClean="0"/>
              <a:t>que garantizan las separaciones reglamentarias en la toma, </a:t>
            </a:r>
            <a:r>
              <a:rPr lang="es-ES" sz="2200" dirty="0" smtClean="0"/>
              <a:t>dan un margen de error al sector inicial y no merman en absoluto la fluidez pues el </a:t>
            </a:r>
            <a:r>
              <a:rPr lang="es-ES" sz="2200" dirty="0" err="1" smtClean="0"/>
              <a:t>aproximador</a:t>
            </a:r>
            <a:r>
              <a:rPr lang="es-ES" sz="2200" dirty="0" smtClean="0"/>
              <a:t> puede “arrimar” el tráfico para que éste llegue a la toma con las mínimas separaciones reglamentarias como se observa en la foto.</a:t>
            </a:r>
            <a:endParaRPr lang="es-ES" sz="2200" dirty="0"/>
          </a:p>
        </p:txBody>
      </p:sp>
      <p:pic>
        <p:nvPicPr>
          <p:cNvPr id="4098" name="Picture 2" descr="C:\Users\DAVID\Desktop\PRESENTACION TMA\IMG_516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6" y="1839951"/>
            <a:ext cx="5479213" cy="409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9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5518419" y="1968217"/>
            <a:ext cx="34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/>
              <a:t>Enaire</a:t>
            </a:r>
            <a:r>
              <a:rPr lang="es-ES" dirty="0" smtClean="0"/>
              <a:t> pretende reducir las separaciones en los sectores </a:t>
            </a:r>
            <a:r>
              <a:rPr lang="es-ES" dirty="0" smtClean="0"/>
              <a:t>directores para </a:t>
            </a:r>
            <a:r>
              <a:rPr lang="es-ES" dirty="0" smtClean="0"/>
              <a:t>favorecer una supuesta fluidez del tráfico y </a:t>
            </a:r>
            <a:r>
              <a:rPr lang="es-ES" dirty="0" smtClean="0"/>
              <a:t> </a:t>
            </a:r>
            <a:r>
              <a:rPr lang="es-ES" dirty="0" smtClean="0"/>
              <a:t>paliar los efectos del cierre de la pista 36L. </a:t>
            </a:r>
          </a:p>
          <a:p>
            <a:r>
              <a:rPr lang="es-ES" dirty="0" smtClean="0"/>
              <a:t>Las pruebas en </a:t>
            </a:r>
            <a:r>
              <a:rPr lang="es-ES" dirty="0" smtClean="0"/>
              <a:t>simulador acreditan </a:t>
            </a:r>
            <a:r>
              <a:rPr lang="es-ES" dirty="0" smtClean="0"/>
              <a:t>que es una medida peligrosa pues </a:t>
            </a:r>
            <a:r>
              <a:rPr lang="es-ES" dirty="0"/>
              <a:t> </a:t>
            </a:r>
            <a:r>
              <a:rPr lang="es-ES" dirty="0" smtClean="0"/>
              <a:t>imposibilitan </a:t>
            </a:r>
            <a:r>
              <a:rPr lang="es-ES" dirty="0"/>
              <a:t>garantizar las mínimas separaciones reglamentarias </a:t>
            </a:r>
            <a:r>
              <a:rPr lang="es-ES" dirty="0" smtClean="0"/>
              <a:t> </a:t>
            </a:r>
            <a:r>
              <a:rPr lang="es-ES" dirty="0"/>
              <a:t>entre aviones en toma</a:t>
            </a:r>
            <a:r>
              <a:rPr lang="es-ES" dirty="0" smtClean="0"/>
              <a:t>.</a:t>
            </a:r>
            <a:endParaRPr lang="es-ES" dirty="0"/>
          </a:p>
          <a:p>
            <a:pPr algn="just"/>
            <a:r>
              <a:rPr lang="es-ES" dirty="0" smtClean="0"/>
              <a:t>En </a:t>
            </a:r>
            <a:r>
              <a:rPr lang="es-ES" dirty="0" smtClean="0"/>
              <a:t>la imagen puede verse una prueba del simulador con los tráficos interceptando en la milla 25 encima de los IAF</a:t>
            </a:r>
            <a:endParaRPr lang="es-ES" dirty="0"/>
          </a:p>
        </p:txBody>
      </p:sp>
      <p:pic>
        <p:nvPicPr>
          <p:cNvPr id="5122" name="Picture 2" descr="C:\Users\DAVID\Desktop\PRESENTACION TMA\IMG_529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99" y="1968217"/>
            <a:ext cx="5219414" cy="389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0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AVID\Desktop\PRESENTACION TMA\IMG_51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6" y="1876929"/>
            <a:ext cx="5235617" cy="391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675971" y="1876929"/>
            <a:ext cx="32784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Las aproximaciones a Barajas son con pistas paralelas dependientes.</a:t>
            </a:r>
          </a:p>
          <a:p>
            <a:r>
              <a:rPr lang="es-ES" dirty="0" smtClean="0"/>
              <a:t>Aviones aterrizando en distintas pistas deben llevar una separación lateral de 2 millas.</a:t>
            </a:r>
          </a:p>
          <a:p>
            <a:r>
              <a:rPr lang="es-ES" dirty="0" smtClean="0"/>
              <a:t>Los procedimientos que pretende implantar ENAIRE </a:t>
            </a:r>
            <a:r>
              <a:rPr lang="es-ES" dirty="0" smtClean="0"/>
              <a:t>propician </a:t>
            </a:r>
            <a:r>
              <a:rPr lang="es-ES" dirty="0" smtClean="0"/>
              <a:t>la pérdida de esta separación, así como la separación dentro </a:t>
            </a:r>
            <a:r>
              <a:rPr lang="es-ES" dirty="0"/>
              <a:t>d</a:t>
            </a:r>
            <a:r>
              <a:rPr lang="es-ES" dirty="0" smtClean="0"/>
              <a:t>el mismo localizador, separaciones por estela turbulenta, aproximaciones frustradas, cruces de localizadores </a:t>
            </a:r>
            <a:r>
              <a:rPr lang="es-ES" dirty="0" smtClean="0"/>
              <a:t>etc.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92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 descr="USCAlogo.jpg"/>
          <p:cNvPicPr>
            <a:picLocks noChangeAspect="1"/>
          </p:cNvPicPr>
          <p:nvPr/>
        </p:nvPicPr>
        <p:blipFill>
          <a:blip r:embed="rId2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029198" y="1555053"/>
            <a:ext cx="37914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La peligrosidad de este tipo de procedimientos que quiere </a:t>
            </a:r>
            <a:r>
              <a:rPr lang="es-ES" sz="2400" smtClean="0"/>
              <a:t>implementar ENAIRE, </a:t>
            </a:r>
            <a:r>
              <a:rPr lang="es-ES" sz="2400" dirty="0" smtClean="0"/>
              <a:t>viene acreditada por las memorias de CEANITA de los años 2006 a 2009 </a:t>
            </a:r>
            <a:r>
              <a:rPr lang="es-ES" sz="2400" smtClean="0"/>
              <a:t>en los </a:t>
            </a:r>
            <a:r>
              <a:rPr lang="es-ES" sz="2400" dirty="0" smtClean="0"/>
              <a:t>que hubo numerosos incidentes causados por trabajar con separaciones inferiores a las actuales en los sectores directores del TMA </a:t>
            </a:r>
            <a:r>
              <a:rPr lang="es-ES" sz="2400" smtClean="0"/>
              <a:t>de Madrid.</a:t>
            </a:r>
            <a:endParaRPr lang="es-ES" sz="2400" dirty="0"/>
          </a:p>
        </p:txBody>
      </p:sp>
      <p:pic>
        <p:nvPicPr>
          <p:cNvPr id="3" name="2 Imagen" descr="Recorte de pantalla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5" y="1555053"/>
            <a:ext cx="4420217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 descr="USCAlogo.jpg"/>
          <p:cNvPicPr>
            <a:picLocks noChangeAspect="1"/>
          </p:cNvPicPr>
          <p:nvPr/>
        </p:nvPicPr>
        <p:blipFill>
          <a:blip r:embed="rId2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858644" y="1876929"/>
            <a:ext cx="809578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</a:rPr>
              <a:t>POR TANTO:</a:t>
            </a:r>
          </a:p>
          <a:p>
            <a:endParaRPr lang="es-E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Reducir las separaciones en los directores </a:t>
            </a:r>
            <a:r>
              <a:rPr lang="es-ES" sz="2400" b="1" dirty="0" smtClean="0">
                <a:solidFill>
                  <a:srgbClr val="FF0000"/>
                </a:solidFill>
              </a:rPr>
              <a:t>NO</a:t>
            </a:r>
            <a:r>
              <a:rPr lang="es-ES" sz="2400" dirty="0" smtClean="0"/>
              <a:t> aumenta la capacidad de </a:t>
            </a:r>
            <a:r>
              <a:rPr lang="es-ES" sz="2400" dirty="0" smtClean="0"/>
              <a:t>arribadas </a:t>
            </a:r>
            <a:r>
              <a:rPr lang="es-ES" sz="2400" b="1" dirty="0" smtClean="0"/>
              <a:t>y merma la seguridad</a:t>
            </a:r>
            <a:r>
              <a:rPr lang="es-E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No regular el tráfico ante condiciones operativas o meteorológicas desfavorables </a:t>
            </a:r>
            <a:r>
              <a:rPr lang="es-ES" sz="2400" dirty="0" smtClean="0">
                <a:solidFill>
                  <a:srgbClr val="FF0000"/>
                </a:solidFill>
              </a:rPr>
              <a:t>NO</a:t>
            </a:r>
            <a:r>
              <a:rPr lang="es-ES" sz="2400" dirty="0" smtClean="0"/>
              <a:t> aumenta la capacidad (esperas en vuelo</a:t>
            </a:r>
            <a:r>
              <a:rPr lang="es-ES" sz="2400" dirty="0" smtClean="0"/>
              <a:t>) y </a:t>
            </a:r>
            <a:r>
              <a:rPr lang="es-ES" sz="2400" b="1" dirty="0" smtClean="0"/>
              <a:t>merma la seguridad.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El AMAN, CF2 y otras cambios del SACTA </a:t>
            </a:r>
            <a:r>
              <a:rPr lang="es-ES" sz="2400" dirty="0" smtClean="0">
                <a:solidFill>
                  <a:srgbClr val="FF0000"/>
                </a:solidFill>
              </a:rPr>
              <a:t>NO</a:t>
            </a:r>
            <a:r>
              <a:rPr lang="es-ES" sz="2400" dirty="0" smtClean="0"/>
              <a:t> aumentan la capacidad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134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 descr="USCAlogo.jpg"/>
          <p:cNvPicPr>
            <a:picLocks noChangeAspect="1"/>
          </p:cNvPicPr>
          <p:nvPr/>
        </p:nvPicPr>
        <p:blipFill>
          <a:blip r:embed="rId2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602166" y="3092413"/>
            <a:ext cx="8095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Aumentar la capacidad de arribadas en Barajas de manera efectiva requiere el </a:t>
            </a:r>
            <a:r>
              <a:rPr lang="es-ES" sz="2400" b="1" dirty="0" smtClean="0"/>
              <a:t>establecimiento de pistas paralelas INDEPENDIENTES</a:t>
            </a:r>
            <a:r>
              <a:rPr lang="es-ES" sz="2400" dirty="0" smtClean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Ello conlleva la inversión en el rediseño de los procedimientos y formación del personal técnico y controlador</a:t>
            </a:r>
            <a:endParaRPr lang="es-ES" sz="2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174170" y="1411290"/>
            <a:ext cx="6951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AUMENTAR LA CAPACIDAD EN BARAJAS</a:t>
            </a:r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24468" y="1973081"/>
            <a:ext cx="83411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Myriad Pro" pitchFamily="34" charset="0"/>
              </a:rPr>
              <a:t>EL CIERRE DE LA PISTA 36L 18R DE BARAJAS DURANTE EL MES DE ABRIL TENDRÁ IMPACTO EN LAS OPERCIONES EN 4 ASPECTOS:</a:t>
            </a:r>
          </a:p>
          <a:p>
            <a:endParaRPr lang="es-ES" sz="2000" dirty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>
                <a:latin typeface="Myriad Pro" pitchFamily="34" charset="0"/>
              </a:rPr>
              <a:t> </a:t>
            </a:r>
            <a:r>
              <a:rPr lang="es-ES" sz="2000" dirty="0" smtClean="0">
                <a:latin typeface="Myriad Pro" pitchFamily="34" charset="0"/>
              </a:rPr>
              <a:t>Reducción de las capacidades de despegues y arribadas.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 smtClean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>
                <a:latin typeface="Myriad Pro" pitchFamily="34" charset="0"/>
              </a:rPr>
              <a:t>Aumento de los tiempos de rodaje hasta la 14L para despegue y desde la 18L para arribadas.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 smtClean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>
                <a:latin typeface="Myriad Pro" pitchFamily="34" charset="0"/>
              </a:rPr>
              <a:t>Esperas en el aire por falta de regulaciones en previsión de configuración sur. Impacto grave en la seguridad.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>
                <a:latin typeface="Myriad Pro" pitchFamily="34" charset="0"/>
              </a:rPr>
              <a:t>Merma de seguridad por entrada en vigor de nuevos </a:t>
            </a:r>
            <a:r>
              <a:rPr lang="es-ES" sz="2000" dirty="0" err="1" smtClean="0">
                <a:latin typeface="Myriad Pro" pitchFamily="34" charset="0"/>
              </a:rPr>
              <a:t>SOP´s</a:t>
            </a:r>
            <a:r>
              <a:rPr lang="es-ES" sz="2000" dirty="0" smtClean="0">
                <a:latin typeface="Myriad Pro" pitchFamily="34" charset="0"/>
              </a:rPr>
              <a:t> inadecuados.</a:t>
            </a:r>
          </a:p>
          <a:p>
            <a:pPr algn="ctr"/>
            <a:r>
              <a:rPr lang="es-ES" sz="2800" dirty="0" smtClean="0">
                <a:latin typeface="Myriad Pro" pitchFamily="34" charset="0"/>
              </a:rPr>
              <a:t> </a:t>
            </a:r>
          </a:p>
          <a:p>
            <a:pPr algn="ctr"/>
            <a:endParaRPr lang="es-ES" sz="12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24468" y="1285735"/>
            <a:ext cx="8341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Myriad Pro" pitchFamily="34" charset="0"/>
              </a:rPr>
              <a:t>1.-Reducción de las capacidades de despegues y arribadas</a:t>
            </a:r>
          </a:p>
          <a:p>
            <a:endParaRPr lang="es-ES" sz="2000" dirty="0">
              <a:latin typeface="Myriad Pro" pitchFamily="34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Configuración norte </a:t>
            </a:r>
          </a:p>
          <a:p>
            <a:endParaRPr lang="es-ES" sz="2000" dirty="0">
              <a:latin typeface="Myriad Pro" pitchFamily="34" charset="0"/>
            </a:endParaRPr>
          </a:p>
          <a:p>
            <a:r>
              <a:rPr lang="es-ES" sz="2000" dirty="0" smtClean="0">
                <a:latin typeface="Myriad Pro" pitchFamily="34" charset="0"/>
              </a:rPr>
              <a:t>	</a:t>
            </a:r>
          </a:p>
          <a:p>
            <a:pPr algn="ctr"/>
            <a:endParaRPr lang="es-ES" sz="1200" dirty="0">
              <a:latin typeface="Myriad Pro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76646" y="3235714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395545" y="3235714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988520" y="4505095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559087" y="4505095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371163" y="3310057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969612" y="3310057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5583037" y="4579438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6153604" y="4579438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035578" y="581030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48 </a:t>
            </a:r>
            <a:r>
              <a:rPr lang="es-ES" dirty="0" err="1" smtClean="0"/>
              <a:t>arr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714717" y="247304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50 </a:t>
            </a:r>
            <a:r>
              <a:rPr lang="es-ES" dirty="0" err="1" smtClean="0"/>
              <a:t>dep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089529" y="3214522"/>
            <a:ext cx="797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161514" y="247304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39 </a:t>
            </a:r>
            <a:r>
              <a:rPr lang="es-ES" dirty="0" err="1" smtClean="0"/>
              <a:t>dep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609645" y="581030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48 </a:t>
            </a:r>
            <a:r>
              <a:rPr lang="es-ES" dirty="0" err="1" smtClean="0"/>
              <a:t>arr</a:t>
            </a:r>
            <a:r>
              <a:rPr lang="es-ES" dirty="0" smtClean="0"/>
              <a:t>/h</a:t>
            </a:r>
            <a:endParaRPr lang="es-ES" dirty="0"/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2882581" y="2818884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3481028" y="2842375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6086698" y="2892711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 flipV="1">
            <a:off x="3512632" y="5386041"/>
            <a:ext cx="244359" cy="2671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3989685" y="5404883"/>
            <a:ext cx="244359" cy="2671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H="1" flipV="1">
            <a:off x="6664710" y="5404882"/>
            <a:ext cx="244359" cy="2671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H="1" flipV="1">
            <a:off x="6018411" y="5430648"/>
            <a:ext cx="244359" cy="2671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8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24468" y="1285735"/>
            <a:ext cx="8341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Myriad Pro" pitchFamily="34" charset="0"/>
              </a:rPr>
              <a:t>1.-Reducción de las capacidades de despegues y arribadas</a:t>
            </a:r>
          </a:p>
          <a:p>
            <a:endParaRPr lang="es-ES" sz="2000" b="1" dirty="0">
              <a:latin typeface="Myriad Pro" pitchFamily="34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Configuración </a:t>
            </a:r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sur con área de bloqueo</a:t>
            </a:r>
            <a:endParaRPr lang="es-ES" sz="2000" dirty="0" smtClean="0">
              <a:solidFill>
                <a:srgbClr val="FF0000"/>
              </a:solidFill>
              <a:latin typeface="Myriad Pro" pitchFamily="34" charset="0"/>
            </a:endParaRPr>
          </a:p>
          <a:p>
            <a:endParaRPr lang="es-ES" sz="2000" dirty="0">
              <a:latin typeface="Myriad Pro" pitchFamily="34" charset="0"/>
            </a:endParaRPr>
          </a:p>
          <a:p>
            <a:r>
              <a:rPr lang="es-ES" sz="2000" dirty="0" smtClean="0">
                <a:latin typeface="Myriad Pro" pitchFamily="34" charset="0"/>
              </a:rPr>
              <a:t>	</a:t>
            </a:r>
          </a:p>
          <a:p>
            <a:pPr algn="ctr"/>
            <a:endParaRPr lang="es-ES" sz="1200" dirty="0">
              <a:latin typeface="Myriad Pro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76646" y="3235714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395545" y="3235714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988520" y="4505095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559087" y="4505095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371163" y="3310057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969612" y="3310057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5583037" y="4579438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6153604" y="4579438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2695106" y="246933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48 </a:t>
            </a:r>
            <a:r>
              <a:rPr lang="es-ES" dirty="0" err="1" smtClean="0"/>
              <a:t>arr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57439" y="581521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50 </a:t>
            </a:r>
            <a:r>
              <a:rPr lang="es-ES" dirty="0" err="1" smtClean="0"/>
              <a:t>dep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089529" y="3214522"/>
            <a:ext cx="797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086699" y="5860341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50 </a:t>
            </a:r>
            <a:r>
              <a:rPr lang="es-ES" dirty="0" err="1" smtClean="0"/>
              <a:t>dep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01000" y="2387393"/>
            <a:ext cx="158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29  </a:t>
            </a:r>
            <a:r>
              <a:rPr lang="es-ES" dirty="0" smtClean="0">
                <a:solidFill>
                  <a:srgbClr val="FF0000"/>
                </a:solidFill>
              </a:rPr>
              <a:t>*(26) </a:t>
            </a:r>
            <a:r>
              <a:rPr lang="es-ES" dirty="0" err="1" smtClean="0"/>
              <a:t>arr</a:t>
            </a:r>
            <a:r>
              <a:rPr lang="es-ES" dirty="0" smtClean="0"/>
              <a:t>/h</a:t>
            </a:r>
            <a:endParaRPr lang="es-ES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2893734" y="2842375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503331" y="2842374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6088550" y="2914600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3418772" y="5329357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563752" y="5427869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034678" y="5411139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989685" y="5439942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624468" y="5860341"/>
            <a:ext cx="214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* Capacidades reales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24468" y="1340306"/>
            <a:ext cx="8341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Myriad Pro" pitchFamily="34" charset="0"/>
              </a:rPr>
              <a:t>1.-Reducción de las capacidades de despegues y arribadas</a:t>
            </a:r>
          </a:p>
          <a:p>
            <a:endParaRPr lang="es-ES" sz="2000" b="1" dirty="0">
              <a:latin typeface="Myriad Pro" pitchFamily="34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Configuración sur con 14R </a:t>
            </a:r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cerrada, sin </a:t>
            </a:r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área de bloqueo.</a:t>
            </a:r>
          </a:p>
          <a:p>
            <a:endParaRPr lang="es-ES" sz="2000" dirty="0">
              <a:solidFill>
                <a:srgbClr val="FF0000"/>
              </a:solidFill>
              <a:latin typeface="Myriad Pro" pitchFamily="34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Myriad Pro" pitchFamily="34" charset="0"/>
              </a:rPr>
              <a:t>	</a:t>
            </a:r>
          </a:p>
          <a:p>
            <a:pPr algn="ctr"/>
            <a:endParaRPr lang="es-ES" sz="1200" dirty="0">
              <a:latin typeface="Myriad Pro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76646" y="3235714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395545" y="3235714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988520" y="4505095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559087" y="4505095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371163" y="3310057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969612" y="3310057"/>
            <a:ext cx="234175" cy="88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5583037" y="4579438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6153604" y="4579438"/>
            <a:ext cx="234175" cy="880946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2695106" y="246933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48 </a:t>
            </a:r>
            <a:r>
              <a:rPr lang="es-ES" dirty="0" err="1" smtClean="0"/>
              <a:t>arr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57439" y="581521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50 </a:t>
            </a:r>
            <a:r>
              <a:rPr lang="es-ES" dirty="0" err="1" smtClean="0"/>
              <a:t>dep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089529" y="3214522"/>
            <a:ext cx="797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086699" y="5860341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39 </a:t>
            </a:r>
            <a:r>
              <a:rPr lang="es-ES" dirty="0" err="1" smtClean="0"/>
              <a:t>dep</a:t>
            </a:r>
            <a:r>
              <a:rPr lang="es-ES" dirty="0" smtClean="0"/>
              <a:t>/h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25331" y="2469331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</a:t>
            </a:r>
            <a:r>
              <a:rPr lang="es-ES" dirty="0" smtClean="0"/>
              <a:t>9 </a:t>
            </a:r>
            <a:r>
              <a:rPr lang="es-ES" dirty="0">
                <a:solidFill>
                  <a:srgbClr val="FF0000"/>
                </a:solidFill>
              </a:rPr>
              <a:t>*(</a:t>
            </a:r>
            <a:r>
              <a:rPr lang="es-ES" dirty="0" smtClean="0">
                <a:solidFill>
                  <a:srgbClr val="FF0000"/>
                </a:solidFill>
              </a:rPr>
              <a:t>32) </a:t>
            </a:r>
            <a:r>
              <a:rPr lang="es-ES" dirty="0" err="1" smtClean="0"/>
              <a:t>arr</a:t>
            </a:r>
            <a:r>
              <a:rPr lang="es-ES" dirty="0" smtClean="0"/>
              <a:t>/h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2893734" y="2842375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503331" y="2842374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6088550" y="2914600"/>
            <a:ext cx="0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3418772" y="5329357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563752" y="5427869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989685" y="5439942"/>
            <a:ext cx="338218" cy="354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5316584" y="4516612"/>
            <a:ext cx="797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24468" y="5860341"/>
            <a:ext cx="214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* Capacidades reales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12956" y="1816963"/>
            <a:ext cx="83411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Myriad Pro" pitchFamily="34" charset="0"/>
            </a:endParaRPr>
          </a:p>
          <a:p>
            <a:r>
              <a:rPr lang="es-ES" sz="2000" b="1" dirty="0" smtClean="0">
                <a:latin typeface="Myriad Pro" pitchFamily="34" charset="0"/>
              </a:rPr>
              <a:t>2.- Aumento de los tiempos de rodaje hasta la 14L para despegue y desde la 18L para arribadas.</a:t>
            </a:r>
          </a:p>
          <a:p>
            <a:endParaRPr lang="es-ES" sz="2000" dirty="0">
              <a:latin typeface="Myriad Pro" pitchFamily="34" charset="0"/>
            </a:endParaRPr>
          </a:p>
          <a:p>
            <a:r>
              <a:rPr lang="es-ES" sz="2000" dirty="0" smtClean="0">
                <a:latin typeface="Myriad Pro" pitchFamily="34" charset="0"/>
              </a:rPr>
              <a:t>Para poder evitar el área de bloqueo y tener una capacidad de arribadas de 39/h </a:t>
            </a:r>
            <a:r>
              <a:rPr lang="es-ES" sz="2000" dirty="0" err="1" smtClean="0">
                <a:latin typeface="Myriad Pro" pitchFamily="34" charset="0"/>
              </a:rPr>
              <a:t>Enaire</a:t>
            </a:r>
            <a:r>
              <a:rPr lang="es-ES" sz="2000" dirty="0" smtClean="0">
                <a:latin typeface="Myriad Pro" pitchFamily="34" charset="0"/>
              </a:rPr>
              <a:t> ha comunicado que pretende operar en configuración sur únicamente con la </a:t>
            </a:r>
            <a:r>
              <a:rPr lang="es-ES" sz="2000" dirty="0" smtClean="0">
                <a:latin typeface="Myriad Pro" pitchFamily="34" charset="0"/>
              </a:rPr>
              <a:t>14L. </a:t>
            </a:r>
            <a:r>
              <a:rPr lang="es-ES" sz="2000" dirty="0" smtClean="0">
                <a:latin typeface="Myriad Pro" pitchFamily="34" charset="0"/>
              </a:rPr>
              <a:t>Esto conlleva además de la reducción de la capacidad de despegues de 50 a 39 </a:t>
            </a:r>
            <a:r>
              <a:rPr lang="es-ES" sz="2000" dirty="0" err="1" smtClean="0">
                <a:latin typeface="Myriad Pro" pitchFamily="34" charset="0"/>
              </a:rPr>
              <a:t>avos</a:t>
            </a:r>
            <a:r>
              <a:rPr lang="es-ES" sz="2000" dirty="0" smtClean="0">
                <a:latin typeface="Myriad Pro" pitchFamily="34" charset="0"/>
              </a:rPr>
              <a:t>/h un incremento sustancial de los tiempos de rodaje hasta la cabecera de la 14L.</a:t>
            </a:r>
          </a:p>
          <a:p>
            <a:endParaRPr lang="es-ES" sz="2000" dirty="0">
              <a:latin typeface="Myriad Pro" pitchFamily="34" charset="0"/>
            </a:endParaRPr>
          </a:p>
          <a:p>
            <a:r>
              <a:rPr lang="es-ES" sz="2000" dirty="0" smtClean="0">
                <a:latin typeface="Myriad Pro" pitchFamily="34" charset="0"/>
              </a:rPr>
              <a:t>Si se han vendido más slots de dicha capacidad cabe esperar también demoras en punto de espera y/o rodaje.</a:t>
            </a:r>
          </a:p>
        </p:txBody>
      </p:sp>
    </p:spTree>
    <p:extLst>
      <p:ext uri="{BB962C8B-B14F-4D97-AF65-F5344CB8AC3E}">
        <p14:creationId xmlns:p14="http://schemas.microsoft.com/office/powerpoint/2010/main" val="21661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24468" y="1308037"/>
            <a:ext cx="8341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Myriad Pro" pitchFamily="34" charset="0"/>
            </a:endParaRPr>
          </a:p>
          <a:p>
            <a:r>
              <a:rPr lang="es-ES" sz="2000" b="1" dirty="0" smtClean="0">
                <a:latin typeface="Myriad Pro" pitchFamily="34" charset="0"/>
              </a:rPr>
              <a:t>3.- Esperas en el aire por falta de regulaciones en previsión de configuración sur. Impacto grave en la seguridad.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>
              <a:latin typeface="Myriad Pro" pitchFamily="34" charset="0"/>
            </a:endParaRPr>
          </a:p>
          <a:p>
            <a:pPr algn="ctr"/>
            <a:r>
              <a:rPr lang="es-ES" sz="2800" dirty="0" smtClean="0">
                <a:latin typeface="Myriad Pro" pitchFamily="34" charset="0"/>
              </a:rPr>
              <a:t> </a:t>
            </a:r>
          </a:p>
          <a:p>
            <a:pPr algn="ctr"/>
            <a:endParaRPr lang="es-ES" sz="1200" dirty="0">
              <a:latin typeface="Myriad Pro" pitchFamily="34" charset="0"/>
            </a:endParaRPr>
          </a:p>
        </p:txBody>
      </p:sp>
      <p:pic>
        <p:nvPicPr>
          <p:cNvPr id="2050" name="Picture 2" descr="Z:\BACKUP mac\PRESENTACIONES\AUTÓNOMA\fotos universidad\IMG_269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66" y="2518832"/>
            <a:ext cx="2838668" cy="380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Z:\BACKUP mac\PRESENTACIONES\AUTÓNOMA\fotos universidad\IMG_316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99" y="2518831"/>
            <a:ext cx="2840989" cy="380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0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SCAlogo.jpg"/>
          <p:cNvPicPr>
            <a:picLocks noChangeAspect="1"/>
          </p:cNvPicPr>
          <p:nvPr/>
        </p:nvPicPr>
        <p:blipFill>
          <a:blip r:embed="rId3" cstate="email">
            <a:lum bright="-2000" contrast="28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9" y="156606"/>
            <a:ext cx="1900401" cy="1118662"/>
          </a:xfrm>
          <a:prstGeom prst="rect">
            <a:avLst/>
          </a:prstGeom>
        </p:spPr>
      </p:pic>
      <p:pic>
        <p:nvPicPr>
          <p:cNvPr id="1026" name="Picture 4" descr="Description: MacintoshHD:Users:user:Dropbox:NUEVA WEB USCA:Diseño gráfico:Carta WORD:bloquesw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506154" y="6521572"/>
            <a:ext cx="6637846" cy="33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24468" y="1062710"/>
            <a:ext cx="8341112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Myriad Pro" pitchFamily="34" charset="0"/>
            </a:endParaRPr>
          </a:p>
          <a:p>
            <a:r>
              <a:rPr lang="es-ES" sz="2000" b="1" dirty="0" smtClean="0">
                <a:latin typeface="Myriad Pro" pitchFamily="34" charset="0"/>
              </a:rPr>
              <a:t>3.- Esperas en el aire por falta de regulaciones en previsión de configuración sur. Impacto grave en la seguridad</a:t>
            </a:r>
            <a:r>
              <a:rPr lang="es-ES" sz="2000" dirty="0" smtClean="0">
                <a:latin typeface="Myriad Pro" pitchFamily="34" charset="0"/>
              </a:rPr>
              <a:t>.</a:t>
            </a:r>
          </a:p>
          <a:p>
            <a:endParaRPr lang="es-ES" sz="2000" dirty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Myriad Pro" pitchFamily="34" charset="0"/>
              </a:rPr>
              <a:t>En los últimos 5 años vienen repitiéndose peligrosas congestiones de tráfico en vuelo por la negativa de ENAIRE a regular las arribadas en condiciones meteorológicas u operacionales  desfavorables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Myriad Pro" pitchFamily="34" charset="0"/>
              </a:rPr>
              <a:t>Esto tiene un grave impacto en la seguridad como pudo comprobarse el 26 de julio de 2012 con </a:t>
            </a:r>
            <a:r>
              <a:rPr lang="es-ES" sz="1600" dirty="0" smtClean="0">
                <a:latin typeface="Myriad Pro" pitchFamily="34" charset="0"/>
                <a:hlinkClick r:id="rId5"/>
              </a:rPr>
              <a:t>los 4 “</a:t>
            </a:r>
            <a:r>
              <a:rPr lang="es-ES" sz="1600" dirty="0" err="1" smtClean="0">
                <a:latin typeface="Myriad Pro" pitchFamily="34" charset="0"/>
                <a:hlinkClick r:id="rId5"/>
              </a:rPr>
              <a:t>may</a:t>
            </a:r>
            <a:r>
              <a:rPr lang="es-ES" sz="1600" dirty="0" smtClean="0">
                <a:latin typeface="Myriad Pro" pitchFamily="34" charset="0"/>
                <a:hlinkClick r:id="rId5"/>
              </a:rPr>
              <a:t> </a:t>
            </a:r>
            <a:r>
              <a:rPr lang="es-ES" sz="1600" dirty="0" err="1" smtClean="0">
                <a:latin typeface="Myriad Pro" pitchFamily="34" charset="0"/>
                <a:hlinkClick r:id="rId5"/>
              </a:rPr>
              <a:t>days</a:t>
            </a:r>
            <a:r>
              <a:rPr lang="es-ES" sz="1600" dirty="0" smtClean="0">
                <a:latin typeface="Myriad Pro" pitchFamily="34" charset="0"/>
                <a:hlinkClick r:id="rId5"/>
              </a:rPr>
              <a:t>” de Valencia</a:t>
            </a:r>
            <a:endParaRPr lang="es-ES" sz="1600" dirty="0" smtClean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 smtClean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Myriad Pro" pitchFamily="34" charset="0"/>
              </a:rPr>
              <a:t>Ante la previsión de viento sur se debería regular con anticipación suficiente a 39 </a:t>
            </a:r>
            <a:r>
              <a:rPr lang="es-ES" sz="1600" dirty="0" err="1" smtClean="0">
                <a:latin typeface="Myriad Pro" pitchFamily="34" charset="0"/>
              </a:rPr>
              <a:t>arr</a:t>
            </a:r>
            <a:r>
              <a:rPr lang="es-ES" sz="1600" dirty="0" smtClean="0">
                <a:latin typeface="Myriad Pro" pitchFamily="34" charset="0"/>
              </a:rPr>
              <a:t>/h o a 29 </a:t>
            </a:r>
            <a:r>
              <a:rPr lang="es-ES" sz="1600" dirty="0" err="1" smtClean="0">
                <a:latin typeface="Myriad Pro" pitchFamily="34" charset="0"/>
              </a:rPr>
              <a:t>arr</a:t>
            </a:r>
            <a:r>
              <a:rPr lang="es-ES" sz="1600" dirty="0" smtClean="0">
                <a:latin typeface="Myriad Pro" pitchFamily="34" charset="0"/>
              </a:rPr>
              <a:t>/h si se quiere operar con la 14R.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Myriad Pro" pitchFamily="34" charset="0"/>
              </a:rPr>
              <a:t>Debe advertirse a las compañías aéreas  y pilotos </a:t>
            </a:r>
            <a:r>
              <a:rPr lang="es-ES" sz="1600" b="1" dirty="0" smtClean="0">
                <a:latin typeface="Myriad Pro" pitchFamily="34" charset="0"/>
              </a:rPr>
              <a:t>que carguen más combustible con previsiones de viento sur</a:t>
            </a:r>
            <a:r>
              <a:rPr lang="es-ES" sz="1600" dirty="0" smtClean="0">
                <a:latin typeface="Myriad Pro" pitchFamily="34" charset="0"/>
              </a:rPr>
              <a:t> en Barajas para asumir demoras en vuelo.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Myriad Pro" pitchFamily="34" charset="0"/>
              </a:rPr>
              <a:t>Hay que señalar que ya de por sí  la capacidad de 39 </a:t>
            </a:r>
            <a:r>
              <a:rPr lang="es-ES" sz="1600" dirty="0" err="1" smtClean="0">
                <a:latin typeface="Myriad Pro" pitchFamily="34" charset="0"/>
              </a:rPr>
              <a:t>arr</a:t>
            </a:r>
            <a:r>
              <a:rPr lang="es-ES" sz="1600" dirty="0" smtClean="0">
                <a:latin typeface="Myriad Pro" pitchFamily="34" charset="0"/>
              </a:rPr>
              <a:t>/h con una pista en sur </a:t>
            </a:r>
            <a:r>
              <a:rPr lang="es-ES" sz="1600" b="1" dirty="0" smtClean="0">
                <a:latin typeface="Myriad Pro" pitchFamily="34" charset="0"/>
              </a:rPr>
              <a:t>es ficticia y sobredimensionada</a:t>
            </a:r>
            <a:r>
              <a:rPr lang="es-ES" sz="1600" dirty="0" smtClean="0">
                <a:latin typeface="Myriad Pro" pitchFamily="34" charset="0"/>
              </a:rPr>
              <a:t>  ya que </a:t>
            </a:r>
            <a:r>
              <a:rPr lang="es-ES" sz="1600" dirty="0" smtClean="0">
                <a:latin typeface="Myriad Pro" pitchFamily="34" charset="0"/>
              </a:rPr>
              <a:t>en la práctica  </a:t>
            </a:r>
            <a:r>
              <a:rPr lang="es-ES" sz="1600" dirty="0" smtClean="0">
                <a:latin typeface="Myriad Pro" pitchFamily="34" charset="0"/>
              </a:rPr>
              <a:t>no caben más de 30 o </a:t>
            </a:r>
            <a:r>
              <a:rPr lang="es-ES" sz="1600" dirty="0" smtClean="0">
                <a:latin typeface="Myriad Pro" pitchFamily="34" charset="0"/>
              </a:rPr>
              <a:t>32 sin área de bloqueo (14R cerrada)  y 26 con área de bloqueo (14R operativa)</a:t>
            </a:r>
            <a:endParaRPr lang="es-ES" sz="1600" dirty="0" smtClean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 smtClean="0">
              <a:latin typeface="Myriad Pro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>
              <a:latin typeface="Myriad Pro" pitchFamily="34" charset="0"/>
            </a:endParaRPr>
          </a:p>
          <a:p>
            <a:pPr algn="ctr"/>
            <a:r>
              <a:rPr lang="es-ES" sz="2400" dirty="0" smtClean="0">
                <a:latin typeface="Myriad Pro" pitchFamily="34" charset="0"/>
              </a:rPr>
              <a:t> </a:t>
            </a:r>
          </a:p>
          <a:p>
            <a:pPr algn="ctr"/>
            <a:endParaRPr lang="es-ES" sz="11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BACKUP mac\PRESENTACIONES\AUTÓNOMA\fotos universidad\IMG_26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629"/>
            <a:ext cx="4435412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BACKUP mac\PRESENTACIONES\AUTÓNOMA\fotos universidad\IMG_316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45" y="267628"/>
            <a:ext cx="4439356" cy="609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0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resentac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</Template>
  <TotalTime>6800</TotalTime>
  <Words>882</Words>
  <Application>Microsoft Office PowerPoint</Application>
  <PresentationFormat>Presentación en pantalla (4:3)</PresentationFormat>
  <Paragraphs>107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plantilla presentacion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USCA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MADRID ACC</dc:creator>
  <cp:lastModifiedBy>DAVID</cp:lastModifiedBy>
  <cp:revision>87</cp:revision>
  <cp:lastPrinted>2012-10-22T22:39:34Z</cp:lastPrinted>
  <dcterms:created xsi:type="dcterms:W3CDTF">2012-08-07T09:41:26Z</dcterms:created>
  <dcterms:modified xsi:type="dcterms:W3CDTF">2015-04-10T08:45:11Z</dcterms:modified>
</cp:coreProperties>
</file>